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6" r:id="rId2"/>
    <p:sldId id="256" r:id="rId3"/>
    <p:sldId id="258" r:id="rId4"/>
    <p:sldId id="257" r:id="rId5"/>
    <p:sldId id="259" r:id="rId6"/>
    <p:sldId id="260" r:id="rId7"/>
    <p:sldId id="273" r:id="rId8"/>
    <p:sldId id="263" r:id="rId9"/>
    <p:sldId id="274" r:id="rId10"/>
    <p:sldId id="264" r:id="rId11"/>
    <p:sldId id="265" r:id="rId12"/>
    <p:sldId id="267" r:id="rId13"/>
    <p:sldId id="268" r:id="rId14"/>
    <p:sldId id="269" r:id="rId15"/>
    <p:sldId id="271" r:id="rId16"/>
    <p:sldId id="275" r:id="rId17"/>
  </p:sldIdLst>
  <p:sldSz cx="9144000" cy="6858000" type="screen4x3"/>
  <p:notesSz cx="6797675" cy="9926638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9966FF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9966FF"/>
        </a:solidFill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9966FF"/>
        </a:solidFill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9966FF"/>
        </a:solidFill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9966FF"/>
        </a:solidFill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000" b="1" kern="1200">
        <a:solidFill>
          <a:srgbClr val="9966FF"/>
        </a:solidFill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000" b="1" kern="1200">
        <a:solidFill>
          <a:srgbClr val="9966FF"/>
        </a:solidFill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000" b="1" kern="1200">
        <a:solidFill>
          <a:srgbClr val="9966FF"/>
        </a:solidFill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000" b="1" kern="1200">
        <a:solidFill>
          <a:srgbClr val="9966FF"/>
        </a:solidFill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66FF"/>
    <a:srgbClr val="9933FF"/>
    <a:srgbClr val="993366"/>
    <a:srgbClr val="FFA015"/>
    <a:srgbClr val="FFBD5D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B579-FDE8-A648-BE0B-A2745A80224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7F250-EED2-CA44-8549-39FFD1A92DB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C35A-BE05-5D46-80B0-1BDDDE7C605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8BEE-8998-3F42-8ED5-ED2A59C14A1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A1702-0B85-A744-A549-014AB1E4923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78CC-5668-0146-B130-863A2E66F2F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1A24D-5CA9-F54A-967D-13A60633ABD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A876-E0A0-5345-83DA-84D66644010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42B2-BAE3-7447-A624-26C27F82318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F91C5-0558-2E42-9B38-B25B6531A49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066B-65E5-4047-A784-15C95343CAE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E398BB-9132-F047-AF03-99F91EA13CD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6583363"/>
            <a:ext cx="929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91288"/>
            <a:ext cx="91440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568380"/>
            <a:ext cx="4720101" cy="37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19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422400"/>
            <a:ext cx="77724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6583363"/>
            <a:ext cx="929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91288"/>
            <a:ext cx="91440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PROGRAMACIÓ</a:t>
            </a:r>
            <a:br>
              <a:rPr lang="ca-ES" sz="3600" b="1" u="sng">
                <a:solidFill>
                  <a:srgbClr val="800000"/>
                </a:solidFill>
                <a:latin typeface="Verdana" charset="0"/>
              </a:rPr>
            </a:br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DE MENÚS</a:t>
            </a:r>
          </a:p>
        </p:txBody>
      </p:sp>
      <p:sp>
        <p:nvSpPr>
          <p:cNvPr id="245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017713"/>
            <a:ext cx="8785225" cy="4154487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Tots els menús són revisats periòdicament amb el suport </a:t>
            </a:r>
            <a:r>
              <a:rPr lang="ca-ES" sz="2000" dirty="0" err="1">
                <a:solidFill>
                  <a:srgbClr val="000090"/>
                </a:solidFill>
                <a:latin typeface="Verdana" charset="0"/>
              </a:rPr>
              <a:t>d´un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 especialista en dietètica (ANALISI NUTRICIONAL). </a:t>
            </a:r>
            <a:r>
              <a:rPr lang="ca-ES" sz="2000" dirty="0" err="1">
                <a:solidFill>
                  <a:srgbClr val="000090"/>
                </a:solidFill>
                <a:latin typeface="Verdana" charset="0"/>
              </a:rPr>
              <a:t>S´elaboren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  menús especials per motius de convicció (vegetarians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, religió, dietes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...) i, sota prescripció facultativa, també es preparen menús especials per a diabètics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, celíacs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, intolerants,...</a:t>
            </a:r>
          </a:p>
          <a:p>
            <a:pPr algn="just" eaLnBrk="1" hangingPunct="1">
              <a:lnSpc>
                <a:spcPct val="80000"/>
              </a:lnSpc>
            </a:pPr>
            <a:endParaRPr lang="ca-ES" sz="2000" dirty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Quan per problemes de salut un nen o nena necessiti fer algun tipus de règim caldrà comunicar-ho al responsable del servei de menjador, i especificar durant  quants dies.</a:t>
            </a:r>
          </a:p>
          <a:p>
            <a:pPr algn="just" eaLnBrk="1" hangingPunct="1">
              <a:lnSpc>
                <a:spcPct val="80000"/>
              </a:lnSpc>
            </a:pPr>
            <a:endParaRPr lang="ca-ES" sz="2000" dirty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a-ES" sz="2000" b="1" dirty="0" err="1">
                <a:solidFill>
                  <a:srgbClr val="000090"/>
                </a:solidFill>
                <a:latin typeface="Verdana" charset="0"/>
              </a:rPr>
              <a:t>aM</a:t>
            </a:r>
            <a:r>
              <a:rPr lang="ca-ES" sz="20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2000" b="1" dirty="0" err="1">
                <a:solidFill>
                  <a:srgbClr val="000090"/>
                </a:solidFill>
                <a:latin typeface="Verdana" charset="0"/>
              </a:rPr>
              <a:t>catering</a:t>
            </a:r>
            <a:r>
              <a:rPr lang="ca-ES" sz="20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realitza un programa d’informació dirigit a les persones responsables dels infants usuaris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, on </a:t>
            </a:r>
            <a:r>
              <a:rPr lang="ca-ES" sz="2000" dirty="0" err="1">
                <a:solidFill>
                  <a:srgbClr val="000090"/>
                </a:solidFill>
                <a:latin typeface="Verdana" charset="0"/>
              </a:rPr>
              <a:t>s´indiquen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 els menús, la mitjana setmanal de quilocalories dels àpats i els percentatges calòrics.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19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422400"/>
            <a:ext cx="77724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6583363"/>
            <a:ext cx="929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91288"/>
            <a:ext cx="91440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ca-ES" sz="3600" b="1" u="sng" dirty="0">
                <a:solidFill>
                  <a:srgbClr val="800000"/>
                </a:solidFill>
                <a:latin typeface="Verdana" charset="0"/>
              </a:rPr>
              <a:t>MANUAL</a:t>
            </a:r>
            <a:br>
              <a:rPr lang="ca-ES" sz="3600" b="1" u="sng" dirty="0">
                <a:solidFill>
                  <a:srgbClr val="800000"/>
                </a:solidFill>
                <a:latin typeface="Verdana" charset="0"/>
              </a:rPr>
            </a:br>
            <a:r>
              <a:rPr lang="ca-ES" sz="3600" b="1" u="sng" dirty="0" smtClean="0">
                <a:solidFill>
                  <a:srgbClr val="800000"/>
                </a:solidFill>
                <a:latin typeface="Verdana" charset="0"/>
              </a:rPr>
              <a:t>HIGIÈNIC</a:t>
            </a:r>
            <a:endParaRPr lang="ca-ES" sz="3600" b="1" u="sng" dirty="0">
              <a:solidFill>
                <a:srgbClr val="800000"/>
              </a:solidFill>
              <a:latin typeface="Verdana" charset="0"/>
            </a:endParaRPr>
          </a:p>
        </p:txBody>
      </p:sp>
      <p:sp>
        <p:nvSpPr>
          <p:cNvPr id="256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852987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En l’àmbit de la manipulació, l’emmagatzematge i l’elaboració de primeres matèries, la preocupació per la higiene mai és excessiva. </a:t>
            </a:r>
            <a:r>
              <a:rPr lang="ca-ES" sz="2000" b="1" dirty="0" err="1">
                <a:solidFill>
                  <a:srgbClr val="000090"/>
                </a:solidFill>
                <a:latin typeface="Verdana" charset="0"/>
              </a:rPr>
              <a:t>aM</a:t>
            </a:r>
            <a:r>
              <a:rPr lang="ca-ES" sz="20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2000" b="1" dirty="0" err="1" smtClean="0">
                <a:solidFill>
                  <a:srgbClr val="000090"/>
                </a:solidFill>
                <a:latin typeface="Verdana" charset="0"/>
              </a:rPr>
              <a:t>catering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,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conscient de la importància de les normes sanitàries en matèria de neteja i desinfecció d’instal·lacions, així com a </a:t>
            </a:r>
            <a:r>
              <a:rPr lang="ca-ES" sz="2000" dirty="0" err="1">
                <a:solidFill>
                  <a:srgbClr val="000090"/>
                </a:solidFill>
                <a:latin typeface="Verdana" charset="0"/>
              </a:rPr>
              <a:t>l’emplatat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, l’envasament i la distribució dels menús i les dietes, ha creat un protocol que garanteix la higiene en totes les seves instal·lacions.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a-ES" sz="2000" dirty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a-ES" sz="2000" b="1" dirty="0" err="1">
                <a:solidFill>
                  <a:srgbClr val="000090"/>
                </a:solidFill>
                <a:latin typeface="Verdana" charset="0"/>
              </a:rPr>
              <a:t>aM</a:t>
            </a:r>
            <a:r>
              <a:rPr lang="ca-ES" sz="20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2000" b="1" dirty="0" err="1">
                <a:solidFill>
                  <a:srgbClr val="000090"/>
                </a:solidFill>
                <a:latin typeface="Verdana" charset="0"/>
              </a:rPr>
              <a:t>catering</a:t>
            </a:r>
            <a:r>
              <a:rPr lang="ca-ES" sz="20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forma els seus treballadors amb un programa especialment concebut per als manipuladors alimentaris. Mitjançant classes </a:t>
            </a:r>
            <a:r>
              <a:rPr lang="ca-ES" sz="2000" dirty="0" err="1">
                <a:solidFill>
                  <a:srgbClr val="000090"/>
                </a:solidFill>
                <a:latin typeface="Verdana" charset="0"/>
              </a:rPr>
              <a:t>teòrico-pràctiques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, s’imparteixen coneixements sobre quins són els principals agents contaminants dels aliments, les normes en la seva elaboració o els hàbits d’higiene personal que cal observar per manipular-los. D’aquesta manera, els nostres treballadors coneixen quins són els perills associats a la manipulació d’aliments, fet que ajudarà decisivament a fer que 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els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nostres productes siguin sans i deliciosos.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19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422400"/>
            <a:ext cx="77724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6583363"/>
            <a:ext cx="929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91288"/>
            <a:ext cx="91440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DEPARTAMENT</a:t>
            </a:r>
            <a:br>
              <a:rPr lang="ca-ES" sz="3600" b="1" u="sng">
                <a:solidFill>
                  <a:srgbClr val="800000"/>
                </a:solidFill>
                <a:latin typeface="Verdana" charset="0"/>
              </a:rPr>
            </a:br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DE QUALITAT</a:t>
            </a:r>
          </a:p>
        </p:txBody>
      </p:sp>
      <p:sp>
        <p:nvSpPr>
          <p:cNvPr id="276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28813"/>
            <a:ext cx="8785225" cy="4395787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a-ES" sz="2000" b="1" dirty="0" err="1">
                <a:solidFill>
                  <a:srgbClr val="000090"/>
                </a:solidFill>
                <a:latin typeface="Verdana" charset="0"/>
              </a:rPr>
              <a:t>aM</a:t>
            </a:r>
            <a:r>
              <a:rPr lang="ca-ES" sz="20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2000" b="1" dirty="0" err="1">
                <a:solidFill>
                  <a:srgbClr val="000090"/>
                </a:solidFill>
                <a:latin typeface="Verdana" charset="0"/>
              </a:rPr>
              <a:t>catering</a:t>
            </a:r>
            <a:r>
              <a:rPr lang="ca-ES" sz="20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, amb l’ànim d’obtenir una millora contínua dels serveis de càtering que ofereix als centres escolars, ha instaurat un sistema de qualitat que es basa en el coneixement </a:t>
            </a:r>
            <a:r>
              <a:rPr lang="ca-ES" sz="2000" dirty="0" err="1" smtClean="0">
                <a:solidFill>
                  <a:srgbClr val="000090"/>
                </a:solidFill>
                <a:latin typeface="Verdana" charset="0"/>
              </a:rPr>
              <a:t>inmediat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dels requeriments del client, l’elaboració d’un producte segons els requisits marcats pel client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, els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criteris dietètics corresponents, la normativa legal i l’autocontrol del sistema de qualitat.</a:t>
            </a:r>
          </a:p>
          <a:p>
            <a:pPr algn="just" eaLnBrk="1" hangingPunct="1">
              <a:lnSpc>
                <a:spcPct val="80000"/>
              </a:lnSpc>
            </a:pPr>
            <a:endParaRPr lang="ca-ES" sz="2000" dirty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Amb aquest fi, destina un Tècnic de Coordinació a cadascun del centres escolars per tal de 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solucionar, diàriament,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qualsevol incidència urgent que s’esdevingui (Persona responsable delegada del servei) </a:t>
            </a:r>
            <a:r>
              <a:rPr lang="ca-ES" sz="2000" dirty="0" err="1">
                <a:solidFill>
                  <a:srgbClr val="000090"/>
                </a:solidFill>
                <a:latin typeface="Verdana" charset="0"/>
              </a:rPr>
              <a:t>coordinant-se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 tècnicament amb la direcció del centre. Aquesta és la persona responsable d’assistir a totes les reunions de seguiment i control de la gestió del servei convocades per la direcció del centre; així com d’atendre els avisos, indicacions i instruccions que es 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considerin convenients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per assolir els objectius del 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contracte i la </a:t>
            </a:r>
            <a:r>
              <a:rPr lang="ca-ES" sz="2000" dirty="0" err="1" smtClean="0">
                <a:solidFill>
                  <a:srgbClr val="000090"/>
                </a:solidFill>
                <a:latin typeface="Verdana" charset="0"/>
              </a:rPr>
              <a:t>Satisfaccio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 de tots els usuaris.</a:t>
            </a:r>
            <a:endParaRPr lang="ca-ES" sz="2000" dirty="0">
              <a:solidFill>
                <a:srgbClr val="000090"/>
              </a:solidFill>
              <a:latin typeface="Verdan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19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422400"/>
            <a:ext cx="77724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6583363"/>
            <a:ext cx="929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91288"/>
            <a:ext cx="91440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sz="3600" b="1" u="sng" dirty="0">
                <a:solidFill>
                  <a:srgbClr val="800000"/>
                </a:solidFill>
                <a:latin typeface="Verdana" charset="0"/>
              </a:rPr>
              <a:t>APORTACIÓ </a:t>
            </a:r>
            <a:r>
              <a:rPr lang="ca-ES" sz="3600" b="1" u="sng" dirty="0" smtClean="0">
                <a:solidFill>
                  <a:srgbClr val="800000"/>
                </a:solidFill>
                <a:latin typeface="Verdana" charset="0"/>
              </a:rPr>
              <a:t/>
            </a:r>
            <a:br>
              <a:rPr lang="ca-ES" sz="3600" b="1" u="sng" dirty="0" smtClean="0">
                <a:solidFill>
                  <a:srgbClr val="800000"/>
                </a:solidFill>
                <a:latin typeface="Verdana" charset="0"/>
              </a:rPr>
            </a:br>
            <a:r>
              <a:rPr lang="ca-ES" sz="3600" b="1" u="sng" dirty="0" smtClean="0">
                <a:solidFill>
                  <a:srgbClr val="800000"/>
                </a:solidFill>
                <a:latin typeface="Verdana" charset="0"/>
              </a:rPr>
              <a:t>DE MILLORES</a:t>
            </a:r>
            <a:endParaRPr lang="ca-ES" sz="3600" b="1" u="sng" dirty="0">
              <a:solidFill>
                <a:srgbClr val="800000"/>
              </a:solidFill>
              <a:latin typeface="Verdana" charset="0"/>
            </a:endParaRPr>
          </a:p>
        </p:txBody>
      </p:sp>
      <p:sp>
        <p:nvSpPr>
          <p:cNvPr id="2867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76400"/>
            <a:ext cx="8785225" cy="4419600"/>
          </a:xfrm>
        </p:spPr>
        <p:txBody>
          <a:bodyPr/>
          <a:lstStyle/>
          <a:p>
            <a:pPr marL="0" indent="0" algn="just" eaLnBrk="1" hangingPunct="1">
              <a:lnSpc>
                <a:spcPct val="70000"/>
              </a:lnSpc>
              <a:spcAft>
                <a:spcPts val="600"/>
              </a:spcAft>
              <a:buNone/>
            </a:pPr>
            <a:r>
              <a:rPr lang="ca-ES" sz="1800" b="1" dirty="0" err="1">
                <a:solidFill>
                  <a:srgbClr val="000090"/>
                </a:solidFill>
                <a:latin typeface="Verdana" charset="0"/>
              </a:rPr>
              <a:t>aM</a:t>
            </a:r>
            <a:r>
              <a:rPr lang="ca-ES" sz="18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1800" b="1" dirty="0" err="1">
                <a:solidFill>
                  <a:srgbClr val="000090"/>
                </a:solidFill>
                <a:latin typeface="Verdana" charset="0"/>
              </a:rPr>
              <a:t>catering</a:t>
            </a:r>
            <a:r>
              <a:rPr lang="ca-ES" sz="18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posa a disposició dels seus clients un servei d’atenció telefònica  personalitzat, a nivell dietètic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, d’aprovisionament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d’aliments, alimentació 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e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higiene amb l’objectiu de solucionar qualsevol incidència que s’esdevingui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. </a:t>
            </a:r>
            <a:endParaRPr lang="ca-ES" sz="1800" dirty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70000"/>
              </a:lnSpc>
              <a:spcAft>
                <a:spcPts val="600"/>
              </a:spcAft>
              <a:buNone/>
            </a:pPr>
            <a:r>
              <a:rPr lang="ca-ES" sz="1800" b="1" dirty="0" err="1">
                <a:solidFill>
                  <a:srgbClr val="000090"/>
                </a:solidFill>
                <a:latin typeface="Verdana" charset="0"/>
              </a:rPr>
              <a:t>aM</a:t>
            </a:r>
            <a:r>
              <a:rPr lang="ca-ES" sz="18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1800" b="1" dirty="0" err="1">
                <a:solidFill>
                  <a:srgbClr val="000090"/>
                </a:solidFill>
                <a:latin typeface="Verdana" charset="0"/>
              </a:rPr>
              <a:t>catering</a:t>
            </a:r>
            <a:r>
              <a:rPr lang="ca-ES" sz="18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millora dia a dia el seu servei obtenint sempre el resultat òptim. Així doncs, estem informats de tots els processos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, consells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i normatives vigents de la Generalitat de Catalunya.</a:t>
            </a:r>
          </a:p>
          <a:p>
            <a:pPr marL="0" indent="0" algn="just" eaLnBrk="1" hangingPunct="1">
              <a:lnSpc>
                <a:spcPct val="70000"/>
              </a:lnSpc>
              <a:spcAft>
                <a:spcPts val="600"/>
              </a:spcAft>
              <a:buFont typeface="Arial" charset="0"/>
              <a:buNone/>
            </a:pP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Posem especial atenció a l’estratègia NAOS que fomenta el Ministeri de Sanitat, pel que fa a col·lectivitats. </a:t>
            </a:r>
            <a:endParaRPr lang="ca-ES" sz="1800" dirty="0" smtClean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70000"/>
              </a:lnSpc>
              <a:spcAft>
                <a:spcPts val="600"/>
              </a:spcAft>
              <a:buFont typeface="Arial" charset="0"/>
              <a:buNone/>
            </a:pP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NAOS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té com a meta fomentar una alimentació saludable i promoure la pràctica d’activitat física diària. Així, mitjançant aquestes dues coses, invertim la prevalença de l’obesitat infantil, a més de fomentar una educació alimentaria </a:t>
            </a:r>
            <a:r>
              <a:rPr lang="ca-ES" sz="1800" dirty="0" err="1">
                <a:solidFill>
                  <a:srgbClr val="000090"/>
                </a:solidFill>
                <a:latin typeface="Verdana" charset="0"/>
              </a:rPr>
              <a:t>nutricional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a nivell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escolar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, familiar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i comunitari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.</a:t>
            </a:r>
          </a:p>
          <a:p>
            <a:pPr marL="0" indent="0" algn="just" eaLnBrk="1" hangingPunct="1">
              <a:lnSpc>
                <a:spcPct val="70000"/>
              </a:lnSpc>
              <a:spcAft>
                <a:spcPts val="600"/>
              </a:spcAft>
              <a:buFont typeface="Arial" charset="0"/>
              <a:buNone/>
            </a:pP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Aquesta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estratègia es recolza amb una filosofia positiva de vida saludable, evitant certs aliments i hàbits alimentaris incorrectes. </a:t>
            </a:r>
            <a:endParaRPr lang="ca-ES" sz="1800" dirty="0" smtClean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70000"/>
              </a:lnSpc>
              <a:spcAft>
                <a:spcPts val="600"/>
              </a:spcAft>
              <a:buFont typeface="Arial" charset="0"/>
              <a:buNone/>
            </a:pP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També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contempla dins els seus objectius fomentar una col·laboració amb les empreses del sector alimentari per promoure la producció de productes que contribueixin a una alimentació més sana i equilibrada.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19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422400"/>
            <a:ext cx="77724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6583363"/>
            <a:ext cx="929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91288"/>
            <a:ext cx="91440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SERVEI DE</a:t>
            </a:r>
            <a:br>
              <a:rPr lang="ca-ES" sz="3600" b="1" u="sng">
                <a:solidFill>
                  <a:srgbClr val="800000"/>
                </a:solidFill>
                <a:latin typeface="Verdana" charset="0"/>
              </a:rPr>
            </a:br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COORDINACIÓ</a:t>
            </a:r>
          </a:p>
        </p:txBody>
      </p:sp>
      <p:sp>
        <p:nvSpPr>
          <p:cNvPr id="29703" name="Rectangle 3"/>
          <p:cNvSpPr>
            <a:spLocks noGrp="1" noChangeArrowheads="1"/>
          </p:cNvSpPr>
          <p:nvPr>
            <p:ph idx="1"/>
          </p:nvPr>
        </p:nvSpPr>
        <p:spPr>
          <a:xfrm>
            <a:off x="354013" y="1844824"/>
            <a:ext cx="8435975" cy="4536504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Reunions periòdiques amb els 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diferents serveis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tècnics de 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la Escola i Direcció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del centre per al seguiment i control de  la gestió del servei. </a:t>
            </a:r>
            <a:endParaRPr lang="ca-ES" sz="1800" dirty="0" smtClean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ca-ES" sz="1800" dirty="0" smtClean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D’aquesta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forma, es pretén la màxima coordinació i aprofitament de sinèrgies entre el personal de l’escola i el de l’empresa </a:t>
            </a:r>
            <a:r>
              <a:rPr lang="ca-ES" sz="1800" b="1" dirty="0" err="1">
                <a:solidFill>
                  <a:srgbClr val="000090"/>
                </a:solidFill>
                <a:latin typeface="Verdana" charset="0"/>
              </a:rPr>
              <a:t>aM</a:t>
            </a:r>
            <a:r>
              <a:rPr lang="ca-ES" sz="18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1800" b="1" dirty="0" err="1">
                <a:solidFill>
                  <a:srgbClr val="000090"/>
                </a:solidFill>
                <a:latin typeface="Verdana" charset="0"/>
              </a:rPr>
              <a:t>catering</a:t>
            </a:r>
            <a:r>
              <a:rPr lang="ca-ES" sz="18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, i s’aconsegueix el millor grau possible de 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servei i </a:t>
            </a:r>
            <a:r>
              <a:rPr lang="ca-ES" sz="1800" dirty="0" err="1" smtClean="0">
                <a:solidFill>
                  <a:srgbClr val="000090"/>
                </a:solidFill>
                <a:latin typeface="Verdana" charset="0"/>
              </a:rPr>
              <a:t>colaboracio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,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dins el marc dels recursos pressupostaris disponibles. </a:t>
            </a:r>
            <a:endParaRPr lang="ca-ES" sz="1800" dirty="0" smtClean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ca-ES" sz="1800" dirty="0" smtClean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Això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suposarà buscar en tot moment i en cada entorn la utilització més 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racional i efectiva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dels recursos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ca-ES" sz="1800" dirty="0" smtClean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L’empresa </a:t>
            </a:r>
            <a:r>
              <a:rPr lang="ca-ES" sz="1800" b="1" dirty="0" err="1" smtClean="0">
                <a:solidFill>
                  <a:srgbClr val="000090"/>
                </a:solidFill>
                <a:latin typeface="Verdana" charset="0"/>
              </a:rPr>
              <a:t>aM</a:t>
            </a:r>
            <a:r>
              <a:rPr lang="ca-ES" sz="1800" b="1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1800" b="1" dirty="0" err="1" smtClean="0">
                <a:solidFill>
                  <a:srgbClr val="000090"/>
                </a:solidFill>
                <a:latin typeface="Verdana" charset="0"/>
              </a:rPr>
              <a:t>catering</a:t>
            </a:r>
            <a:r>
              <a:rPr lang="ca-ES" sz="1800" b="1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posa a disposició de cada centre en casos </a:t>
            </a:r>
            <a:r>
              <a:rPr lang="ca-ES" sz="1800" dirty="0" err="1" smtClean="0">
                <a:solidFill>
                  <a:srgbClr val="000090"/>
                </a:solidFill>
                <a:latin typeface="Verdana" charset="0"/>
              </a:rPr>
              <a:t>d’interes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, </a:t>
            </a:r>
            <a:r>
              <a:rPr lang="ca-ES" sz="1800" dirty="0" err="1" smtClean="0">
                <a:solidFill>
                  <a:srgbClr val="000090"/>
                </a:solidFill>
                <a:latin typeface="Verdana" charset="0"/>
              </a:rPr>
              <a:t>urgencia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 o aquells en què per la seva immediatesa sigui necessari, en bé del benefici de la Escola o </a:t>
            </a:r>
            <a:r>
              <a:rPr lang="ca-ES" sz="1800" dirty="0" err="1" smtClean="0">
                <a:solidFill>
                  <a:srgbClr val="000090"/>
                </a:solidFill>
                <a:latin typeface="Verdana" charset="0"/>
              </a:rPr>
              <a:t>families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 i alumnes, tots els mitjans humans i materials disponibles del servei contractat.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ca-ES" sz="2000" dirty="0" smtClean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ca-ES" sz="2000" dirty="0" smtClean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ca-ES" sz="2000" dirty="0">
              <a:solidFill>
                <a:srgbClr val="000090"/>
              </a:solidFill>
              <a:latin typeface="Verdan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19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422400"/>
            <a:ext cx="77724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6583363"/>
            <a:ext cx="929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91288"/>
            <a:ext cx="91440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IMATGE DE</a:t>
            </a:r>
            <a:br>
              <a:rPr lang="ca-ES" sz="3600" b="1" u="sng">
                <a:solidFill>
                  <a:srgbClr val="800000"/>
                </a:solidFill>
                <a:latin typeface="Verdana" charset="0"/>
              </a:rPr>
            </a:br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L’EMPRESA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2057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a-ES" sz="2000">
                <a:solidFill>
                  <a:srgbClr val="000090"/>
                </a:solidFill>
                <a:latin typeface="Verdana" charset="0"/>
              </a:rPr>
              <a:t>L’empresa </a:t>
            </a:r>
            <a:r>
              <a:rPr lang="ca-ES" sz="2000" b="1">
                <a:solidFill>
                  <a:srgbClr val="000090"/>
                </a:solidFill>
                <a:latin typeface="Verdana" charset="0"/>
              </a:rPr>
              <a:t>aM catering </a:t>
            </a:r>
            <a:r>
              <a:rPr lang="ca-ES" sz="2000">
                <a:solidFill>
                  <a:srgbClr val="000090"/>
                </a:solidFill>
                <a:latin typeface="Verdana" charset="0"/>
              </a:rPr>
              <a:t>vetllarà perquè, en tot moment, el servei transmeti una imatge correcta al ciutadà.</a:t>
            </a:r>
          </a:p>
          <a:p>
            <a:pPr eaLnBrk="1" hangingPunct="1"/>
            <a:endParaRPr lang="ca-ES" sz="2000">
              <a:solidFill>
                <a:srgbClr val="000090"/>
              </a:solidFill>
              <a:latin typeface="Verdan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ca-ES" sz="2000">
                <a:solidFill>
                  <a:srgbClr val="000090"/>
                </a:solidFill>
                <a:latin typeface="Verdana" charset="0"/>
              </a:rPr>
              <a:t>Aquesta imatge s’aplicarà tant al vestuari com al material, als centres fixos i als altres elements que formin part de la nostra organització.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422400"/>
            <a:ext cx="77724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6583363"/>
            <a:ext cx="929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91288"/>
            <a:ext cx="91440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9899" y="762000"/>
            <a:ext cx="3344201" cy="266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9"/>
          <p:cNvSpPr/>
          <p:nvPr/>
        </p:nvSpPr>
        <p:spPr>
          <a:xfrm>
            <a:off x="2286000" y="384923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mtClean="0">
                <a:solidFill>
                  <a:srgbClr val="000090"/>
                </a:solidFill>
                <a:latin typeface="Verdana"/>
                <a:cs typeface="Verdana"/>
              </a:rPr>
              <a:t>aM </a:t>
            </a:r>
            <a:r>
              <a:rPr lang="es-ES_tradnl" dirty="0">
                <a:solidFill>
                  <a:srgbClr val="000090"/>
                </a:solidFill>
                <a:latin typeface="Verdana"/>
                <a:cs typeface="Verdana"/>
              </a:rPr>
              <a:t>catering 3000, s.l.</a:t>
            </a:r>
          </a:p>
          <a:p>
            <a:pPr algn="ctr"/>
            <a:r>
              <a:rPr lang="es-ES_tradnl" b="0" dirty="0" err="1" smtClean="0">
                <a:solidFill>
                  <a:srgbClr val="000090"/>
                </a:solidFill>
                <a:latin typeface="Verdana"/>
                <a:cs typeface="Verdana"/>
              </a:rPr>
              <a:t>Plaça</a:t>
            </a:r>
            <a:r>
              <a:rPr lang="es-ES_tradnl" b="0" dirty="0" smtClean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s-ES_tradnl" b="0" dirty="0" err="1">
                <a:solidFill>
                  <a:srgbClr val="000090"/>
                </a:solidFill>
                <a:latin typeface="Verdana"/>
                <a:cs typeface="Verdana"/>
              </a:rPr>
              <a:t>U</a:t>
            </a:r>
            <a:r>
              <a:rPr lang="es-ES_tradnl" b="0" dirty="0" err="1" smtClean="0">
                <a:solidFill>
                  <a:srgbClr val="000090"/>
                </a:solidFill>
                <a:latin typeface="Verdana"/>
                <a:cs typeface="Verdana"/>
              </a:rPr>
              <a:t>rquinaona</a:t>
            </a:r>
            <a:r>
              <a:rPr lang="es-ES_tradnl" b="0" dirty="0">
                <a:solidFill>
                  <a:srgbClr val="000090"/>
                </a:solidFill>
                <a:latin typeface="Verdana"/>
                <a:cs typeface="Verdana"/>
              </a:rPr>
              <a:t>, 11. 2n-2a</a:t>
            </a:r>
          </a:p>
          <a:p>
            <a:pPr algn="ctr"/>
            <a:r>
              <a:rPr lang="es-ES_tradnl" b="0" dirty="0" err="1">
                <a:solidFill>
                  <a:srgbClr val="000090"/>
                </a:solidFill>
                <a:latin typeface="Verdana"/>
                <a:cs typeface="Verdana"/>
              </a:rPr>
              <a:t>B</a:t>
            </a:r>
            <a:r>
              <a:rPr lang="es-ES_tradnl" b="0" dirty="0" err="1" smtClean="0">
                <a:solidFill>
                  <a:srgbClr val="000090"/>
                </a:solidFill>
                <a:latin typeface="Verdana"/>
                <a:cs typeface="Verdana"/>
              </a:rPr>
              <a:t>cn</a:t>
            </a:r>
            <a:r>
              <a:rPr lang="es-ES_tradnl" b="0" dirty="0" smtClean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s-ES_tradnl" b="0" dirty="0">
                <a:solidFill>
                  <a:srgbClr val="000090"/>
                </a:solidFill>
                <a:latin typeface="Verdana"/>
                <a:cs typeface="Verdana"/>
              </a:rPr>
              <a:t>08010</a:t>
            </a:r>
          </a:p>
          <a:p>
            <a:pPr algn="ctr"/>
            <a:r>
              <a:rPr lang="es-ES_tradnl" b="0" dirty="0">
                <a:solidFill>
                  <a:srgbClr val="000090"/>
                </a:solidFill>
                <a:latin typeface="Verdana"/>
                <a:cs typeface="Verdana"/>
              </a:rPr>
              <a:t>625654926</a:t>
            </a:r>
          </a:p>
          <a:p>
            <a:pPr algn="ctr"/>
            <a:endParaRPr lang="es-ES_tradnl" b="0" dirty="0">
              <a:solidFill>
                <a:srgbClr val="000090"/>
              </a:solidFill>
              <a:latin typeface="Verdana"/>
              <a:cs typeface="Verdana"/>
            </a:endParaRPr>
          </a:p>
          <a:p>
            <a:pPr algn="ctr"/>
            <a:r>
              <a:rPr lang="es-ES_tradnl" b="0" i="1" dirty="0">
                <a:solidFill>
                  <a:srgbClr val="000090"/>
                </a:solidFill>
                <a:latin typeface="Verdana"/>
                <a:cs typeface="Verdana"/>
              </a:rPr>
              <a:t>comercial@amcatering3000.com</a:t>
            </a:r>
          </a:p>
          <a:p>
            <a:pPr algn="ctr"/>
            <a:r>
              <a:rPr lang="es-ES_tradnl" dirty="0">
                <a:solidFill>
                  <a:srgbClr val="000090"/>
                </a:solidFill>
                <a:latin typeface="Verdana"/>
                <a:cs typeface="Verdana"/>
              </a:rPr>
              <a:t>www.amcatering3000.com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19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422400"/>
            <a:ext cx="77724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6583363"/>
            <a:ext cx="929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91288"/>
            <a:ext cx="91440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852738"/>
            <a:ext cx="8229600" cy="1152525"/>
          </a:xfrm>
        </p:spPr>
        <p:txBody>
          <a:bodyPr/>
          <a:lstStyle/>
          <a:p>
            <a:pPr eaLnBrk="1" hangingPunct="1"/>
            <a:r>
              <a:rPr lang="ca-ES" sz="3600" b="1">
                <a:solidFill>
                  <a:srgbClr val="800000"/>
                </a:solidFill>
                <a:latin typeface="Verdana" charset="0"/>
              </a:rPr>
              <a:t>SERVEIS A</a:t>
            </a:r>
            <a:br>
              <a:rPr lang="ca-ES" sz="3600" b="1">
                <a:solidFill>
                  <a:srgbClr val="800000"/>
                </a:solidFill>
                <a:latin typeface="Verdana" charset="0"/>
              </a:rPr>
            </a:br>
            <a:r>
              <a:rPr lang="ca-ES" sz="3600" b="1">
                <a:solidFill>
                  <a:srgbClr val="800000"/>
                </a:solidFill>
                <a:latin typeface="Verdana" charset="0"/>
              </a:rPr>
              <a:t>COL.LECTIVITATS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FILOSOFIA DE</a:t>
            </a:r>
            <a:br>
              <a:rPr lang="ca-ES" sz="3600" b="1" u="sng">
                <a:solidFill>
                  <a:srgbClr val="800000"/>
                </a:solidFill>
                <a:latin typeface="Verdana" charset="0"/>
              </a:rPr>
            </a:br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L’EMPRESA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19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422400"/>
            <a:ext cx="77724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6583363"/>
            <a:ext cx="929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91288"/>
            <a:ext cx="91440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2817"/>
            <a:ext cx="8280400" cy="3027784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ca-ES" sz="2000" b="1" dirty="0" err="1">
                <a:solidFill>
                  <a:srgbClr val="000090"/>
                </a:solidFill>
                <a:latin typeface="Verdana" charset="0"/>
              </a:rPr>
              <a:t>aM</a:t>
            </a:r>
            <a:r>
              <a:rPr lang="ca-ES" sz="20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2000" b="1" dirty="0" err="1" smtClean="0">
                <a:solidFill>
                  <a:srgbClr val="000090"/>
                </a:solidFill>
                <a:latin typeface="Verdana" charset="0"/>
              </a:rPr>
              <a:t>catering</a:t>
            </a:r>
            <a:r>
              <a:rPr lang="ca-ES" sz="2000" b="1" dirty="0" smtClean="0">
                <a:solidFill>
                  <a:srgbClr val="000090"/>
                </a:solidFill>
                <a:latin typeface="Verdana" charset="0"/>
              </a:rPr>
              <a:t>,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és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una 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Empresa amb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més de 10 anys d’experiència 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en restauració, capaç, </a:t>
            </a:r>
            <a:r>
              <a:rPr lang="ca-ES" sz="2000" b="1" dirty="0" smtClean="0">
                <a:solidFill>
                  <a:srgbClr val="000090"/>
                </a:solidFill>
                <a:latin typeface="Verdana" charset="0"/>
              </a:rPr>
              <a:t>per la seva adaptabilitat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, </a:t>
            </a:r>
            <a:r>
              <a:rPr lang="ca-ES" sz="2000" u="sng" dirty="0" smtClean="0">
                <a:solidFill>
                  <a:srgbClr val="000090"/>
                </a:solidFill>
                <a:latin typeface="Verdana" charset="0"/>
              </a:rPr>
              <a:t>en donar resposta rapida i </a:t>
            </a:r>
            <a:r>
              <a:rPr lang="ca-ES" sz="2000" u="sng" dirty="0" err="1" smtClean="0">
                <a:solidFill>
                  <a:srgbClr val="000090"/>
                </a:solidFill>
                <a:latin typeface="Verdana" charset="0"/>
              </a:rPr>
              <a:t>agil</a:t>
            </a:r>
            <a:r>
              <a:rPr lang="ca-ES" sz="2000" u="sng" dirty="0" smtClean="0">
                <a:solidFill>
                  <a:srgbClr val="000090"/>
                </a:solidFill>
                <a:latin typeface="Verdana" charset="0"/>
              </a:rPr>
              <a:t> a les necessitats de les Escoles </a:t>
            </a:r>
            <a:r>
              <a:rPr lang="ca-ES" sz="2000" u="sng" dirty="0" err="1" smtClean="0">
                <a:solidFill>
                  <a:srgbClr val="000090"/>
                </a:solidFill>
                <a:latin typeface="Verdana" charset="0"/>
              </a:rPr>
              <a:t>d´avui</a:t>
            </a:r>
            <a:r>
              <a:rPr lang="ca-ES" sz="2000" u="sng" dirty="0" smtClean="0">
                <a:solidFill>
                  <a:srgbClr val="000090"/>
                </a:solidFill>
                <a:latin typeface="Verdana" charset="0"/>
              </a:rPr>
              <a:t>.</a:t>
            </a:r>
            <a:endParaRPr lang="ca-ES" sz="2000" u="sng" dirty="0">
              <a:solidFill>
                <a:srgbClr val="000090"/>
              </a:solidFill>
              <a:latin typeface="Verdana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ca-ES" sz="2000" dirty="0">
              <a:solidFill>
                <a:srgbClr val="000090"/>
              </a:solidFill>
              <a:latin typeface="Verdana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La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nostra fórmula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ca-ES" sz="2000" dirty="0">
              <a:solidFill>
                <a:srgbClr val="000090"/>
              </a:solidFill>
              <a:latin typeface="Verdana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a-ES" sz="2000" b="1" dirty="0" smtClean="0">
                <a:solidFill>
                  <a:srgbClr val="800000"/>
                </a:solidFill>
                <a:latin typeface="Verdana" charset="0"/>
              </a:rPr>
              <a:t>UNA EXCELENT QUALITAT.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a-ES" sz="2000" b="1" dirty="0" smtClean="0">
                <a:solidFill>
                  <a:srgbClr val="800000"/>
                </a:solidFill>
                <a:latin typeface="Verdana" charset="0"/>
              </a:rPr>
              <a:t>UN PREU INMILLORABLE.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a-ES" sz="2000" b="1" dirty="0" smtClean="0">
                <a:solidFill>
                  <a:srgbClr val="800000"/>
                </a:solidFill>
                <a:latin typeface="Verdana" charset="0"/>
              </a:rPr>
              <a:t>LA MAXIMA ADAPTACIO I SERVEI.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a-ES" sz="2000" b="1" dirty="0" smtClean="0">
              <a:solidFill>
                <a:srgbClr val="800000"/>
              </a:solidFill>
              <a:latin typeface="Verdana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a-ES" sz="1800" b="1" dirty="0" smtClean="0">
                <a:solidFill>
                  <a:srgbClr val="800000"/>
                </a:solidFill>
                <a:latin typeface="Verdana" charset="0"/>
              </a:rPr>
              <a:t>JUNTS FAREM EL MILLOR EQUIP, SEMPRE AL SEU COSTAT.</a:t>
            </a:r>
            <a:endParaRPr lang="ca-ES" sz="1800" b="1" dirty="0">
              <a:solidFill>
                <a:srgbClr val="800000"/>
              </a:solidFill>
              <a:latin typeface="Verdana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sz="2000" b="1" dirty="0">
              <a:solidFill>
                <a:srgbClr val="800000"/>
              </a:solidFill>
              <a:latin typeface="Verdana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Seleccionem rigorosament totes les matèries primeres perquè la qualitat 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presideixi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tot el nostre </a:t>
            </a:r>
            <a:r>
              <a:rPr lang="ca-ES" sz="2000" dirty="0" err="1" smtClean="0">
                <a:solidFill>
                  <a:srgbClr val="000090"/>
                </a:solidFill>
                <a:latin typeface="Verdana" charset="0"/>
              </a:rPr>
              <a:t>proces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productiu.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sz="2000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sz="2000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sz="2000" dirty="0">
              <a:latin typeface="Verdan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19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422400"/>
            <a:ext cx="77724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6583363"/>
            <a:ext cx="929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91288"/>
            <a:ext cx="91440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400800" cy="1143000"/>
          </a:xfrm>
        </p:spPr>
        <p:txBody>
          <a:bodyPr/>
          <a:lstStyle/>
          <a:p>
            <a:pPr eaLnBrk="1" hangingPunct="1"/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PRINCIPIS</a:t>
            </a:r>
            <a:br>
              <a:rPr lang="ca-ES" sz="3600" b="1" u="sng">
                <a:solidFill>
                  <a:srgbClr val="800000"/>
                </a:solidFill>
                <a:latin typeface="Verdana" charset="0"/>
              </a:rPr>
            </a:br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GENERALS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229600" cy="4678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La solidesa de l’empresa </a:t>
            </a:r>
            <a:r>
              <a:rPr lang="ca-ES" sz="2000" b="1" dirty="0" err="1">
                <a:solidFill>
                  <a:srgbClr val="000090"/>
                </a:solidFill>
                <a:latin typeface="Verdana" charset="0"/>
              </a:rPr>
              <a:t>aM</a:t>
            </a:r>
            <a:r>
              <a:rPr lang="ca-ES" sz="20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2000" b="1" dirty="0" err="1">
                <a:solidFill>
                  <a:srgbClr val="000090"/>
                </a:solidFill>
                <a:latin typeface="Verdana" charset="0"/>
              </a:rPr>
              <a:t>catering</a:t>
            </a:r>
            <a:r>
              <a:rPr lang="ca-ES" sz="20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es fonamenta en:</a:t>
            </a:r>
          </a:p>
          <a:p>
            <a:pPr eaLnBrk="1" hangingPunct="1">
              <a:lnSpc>
                <a:spcPct val="90000"/>
              </a:lnSpc>
              <a:buNone/>
            </a:pPr>
            <a:endParaRPr lang="ca-ES" sz="2000" dirty="0">
              <a:solidFill>
                <a:srgbClr val="000090"/>
              </a:solidFill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La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Qualitat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del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Producte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El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millor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Servei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La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Agilitat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i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Transparència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d’Informació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interna i externa.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La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Professionalitat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dels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nostres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Empleats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La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estreta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relacio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i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seleccio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amb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els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nostres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Proveïdors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La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constant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adaptació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al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Futur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e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Innovació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en les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tècniques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d’elaboració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El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Manteniment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acurat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i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Neteja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de les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instalacions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El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millor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preu del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mercat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en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relació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a la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qualitat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 del </a:t>
            </a:r>
            <a:r>
              <a:rPr lang="es-ES_tradnl" sz="2000" b="1" dirty="0" err="1" smtClean="0">
                <a:solidFill>
                  <a:srgbClr val="000090"/>
                </a:solidFill>
                <a:latin typeface="Verdana" charset="0"/>
              </a:rPr>
              <a:t>producte</a:t>
            </a:r>
            <a:r>
              <a:rPr lang="es-ES_tradnl" sz="2000" b="1" dirty="0" smtClean="0">
                <a:solidFill>
                  <a:srgbClr val="000090"/>
                </a:solidFill>
                <a:latin typeface="Verdana" charset="0"/>
              </a:rPr>
              <a:t>.</a:t>
            </a:r>
            <a:endParaRPr lang="ca-ES" sz="2000" b="1" dirty="0">
              <a:solidFill>
                <a:srgbClr val="000090"/>
              </a:solidFill>
              <a:latin typeface="Verdan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19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422400"/>
            <a:ext cx="77724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6583363"/>
            <a:ext cx="929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91288"/>
            <a:ext cx="91440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125"/>
            <a:ext cx="8229600" cy="1143000"/>
          </a:xfrm>
        </p:spPr>
        <p:txBody>
          <a:bodyPr/>
          <a:lstStyle/>
          <a:p>
            <a:pPr eaLnBrk="1" hangingPunct="1"/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CRITERIS</a:t>
            </a:r>
            <a:br>
              <a:rPr lang="ca-ES" sz="3600" b="1" u="sng">
                <a:solidFill>
                  <a:srgbClr val="800000"/>
                </a:solidFill>
                <a:latin typeface="Verdana" charset="0"/>
              </a:rPr>
            </a:br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ALIMENTARIS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Subministrar un menú gastronòmic equilibrat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, variat, complet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i adequat a les necessitats 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fisiològiques i nutritives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dels nens i nenes, tenint en compte l’edat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, les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necessitats i les característiques de l’alumnat.</a:t>
            </a: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endParaRPr lang="ca-ES" sz="2000" dirty="0">
              <a:solidFill>
                <a:srgbClr val="000090"/>
              </a:solidFill>
              <a:latin typeface="Verdana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Tenir presents els alumnes </a:t>
            </a:r>
            <a:r>
              <a:rPr lang="ca-ES" sz="2000" dirty="0" err="1" smtClean="0">
                <a:solidFill>
                  <a:srgbClr val="000090"/>
                </a:solidFill>
                <a:latin typeface="Verdana" charset="0"/>
              </a:rPr>
              <a:t>d´altres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cultures amb 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tradicions diferents.</a:t>
            </a:r>
            <a:endParaRPr lang="ca-ES" sz="2000" dirty="0">
              <a:solidFill>
                <a:srgbClr val="000090"/>
              </a:solidFill>
              <a:latin typeface="Verdana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endParaRPr lang="ca-ES" sz="2000" dirty="0">
              <a:solidFill>
                <a:srgbClr val="000090"/>
              </a:solidFill>
              <a:latin typeface="Verdana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L’alimentació diària ha 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base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d’aliments 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variats, frescos i de  qualitat.</a:t>
            </a:r>
            <a:endParaRPr lang="ca-ES" sz="2000" dirty="0">
              <a:solidFill>
                <a:srgbClr val="000090"/>
              </a:solidFill>
              <a:latin typeface="Verdana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endParaRPr lang="ca-ES" sz="2000" dirty="0">
              <a:solidFill>
                <a:srgbClr val="000090"/>
              </a:solidFill>
              <a:latin typeface="Verdana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El criteri de la diversitat i la varietat en relació amb el menú escolar 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inclou un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menú específic per a casos de malaltia 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tan 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atractiu com qualsevol 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altre. </a:t>
            </a:r>
            <a:endParaRPr lang="ca-ES" sz="2000" dirty="0">
              <a:solidFill>
                <a:srgbClr val="000090"/>
              </a:solidFill>
              <a:latin typeface="Verdana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endParaRPr lang="ca-ES" sz="2000" dirty="0">
              <a:solidFill>
                <a:srgbClr val="000090"/>
              </a:solidFill>
              <a:latin typeface="Verdana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Anàlisi </a:t>
            </a:r>
            <a:r>
              <a:rPr lang="ca-ES" sz="2000" dirty="0" err="1">
                <a:solidFill>
                  <a:srgbClr val="000090"/>
                </a:solidFill>
                <a:latin typeface="Verdana" charset="0"/>
              </a:rPr>
              <a:t>nutricional</a:t>
            </a:r>
            <a:r>
              <a:rPr lang="ca-ES" sz="2000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2000" dirty="0" smtClean="0">
                <a:solidFill>
                  <a:srgbClr val="000090"/>
                </a:solidFill>
                <a:latin typeface="Verdana" charset="0"/>
              </a:rPr>
              <a:t>periòdic i constant.</a:t>
            </a:r>
            <a:endParaRPr lang="ca-ES" sz="2000" dirty="0">
              <a:solidFill>
                <a:srgbClr val="000090"/>
              </a:solidFill>
              <a:latin typeface="Verdana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sz="2000" dirty="0">
              <a:solidFill>
                <a:srgbClr val="000090"/>
              </a:solidFill>
              <a:latin typeface="Verdan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19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422400"/>
            <a:ext cx="77724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6583363"/>
            <a:ext cx="929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91288"/>
            <a:ext cx="91440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QUALITAT</a:t>
            </a:r>
            <a:br>
              <a:rPr lang="ca-ES" sz="3600" b="1" u="sng">
                <a:solidFill>
                  <a:srgbClr val="800000"/>
                </a:solidFill>
                <a:latin typeface="Verdana" charset="0"/>
              </a:rPr>
            </a:br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DEL SERVEI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458200" cy="4572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a-ES" sz="1200" dirty="0">
                <a:solidFill>
                  <a:srgbClr val="000090"/>
                </a:solidFill>
                <a:latin typeface="Verdana" charset="0"/>
              </a:rPr>
              <a:t>En l’àmbit de l’alimentació, la qualitat és </a:t>
            </a:r>
            <a:r>
              <a:rPr lang="ca-ES" sz="1200" dirty="0" smtClean="0">
                <a:solidFill>
                  <a:srgbClr val="000090"/>
                </a:solidFill>
                <a:latin typeface="Verdana" charset="0"/>
              </a:rPr>
              <a:t>fonamental.</a:t>
            </a:r>
            <a:endParaRPr lang="ca-ES" sz="1200" dirty="0">
              <a:solidFill>
                <a:srgbClr val="000090"/>
              </a:solidFill>
              <a:latin typeface="Verdana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a-ES" sz="1200" dirty="0">
                <a:solidFill>
                  <a:srgbClr val="000090"/>
                </a:solidFill>
                <a:latin typeface="Verdana" charset="0"/>
              </a:rPr>
              <a:t>Aquest rigor ha d’abastar totes les fases del sistema productiu i de servei: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ca-ES" sz="1200" dirty="0">
                <a:solidFill>
                  <a:srgbClr val="000090"/>
                </a:solidFill>
                <a:latin typeface="Verdana" charset="0"/>
              </a:rPr>
              <a:t>Des de la selecció de primeres matèries, fins a la confecció dels menús</a:t>
            </a:r>
            <a:r>
              <a:rPr lang="ca-ES" sz="1200" dirty="0" smtClean="0">
                <a:solidFill>
                  <a:srgbClr val="000090"/>
                </a:solidFill>
                <a:latin typeface="Verdana" charset="0"/>
              </a:rPr>
              <a:t>, passant </a:t>
            </a:r>
            <a:r>
              <a:rPr lang="ca-ES" sz="1200" dirty="0">
                <a:solidFill>
                  <a:srgbClr val="000090"/>
                </a:solidFill>
                <a:latin typeface="Verdana" charset="0"/>
              </a:rPr>
              <a:t>per l’emmagatzematge i la manipulació.</a:t>
            </a:r>
          </a:p>
          <a:p>
            <a:pPr eaLnBrk="1" hangingPunct="1">
              <a:lnSpc>
                <a:spcPct val="80000"/>
              </a:lnSpc>
              <a:buNone/>
            </a:pPr>
            <a:endParaRPr lang="ca-ES" sz="1200" dirty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a-ES" sz="1200" b="1" dirty="0" err="1">
                <a:solidFill>
                  <a:srgbClr val="000090"/>
                </a:solidFill>
                <a:latin typeface="Verdana" charset="0"/>
              </a:rPr>
              <a:t>aM</a:t>
            </a:r>
            <a:r>
              <a:rPr lang="ca-ES" sz="12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1200" b="1" dirty="0" err="1">
                <a:solidFill>
                  <a:srgbClr val="000090"/>
                </a:solidFill>
                <a:latin typeface="Verdana" charset="0"/>
              </a:rPr>
              <a:t>catering</a:t>
            </a:r>
            <a:r>
              <a:rPr lang="ca-ES" sz="1200" dirty="0">
                <a:solidFill>
                  <a:srgbClr val="000090"/>
                </a:solidFill>
                <a:latin typeface="Verdana" charset="0"/>
              </a:rPr>
              <a:t>,basa la seva política de qualitat en els següents criteris: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ca-ES" sz="1200" dirty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a-ES" sz="1200" dirty="0">
                <a:solidFill>
                  <a:srgbClr val="000090"/>
                </a:solidFill>
                <a:latin typeface="Verdana" charset="0"/>
              </a:rPr>
              <a:t>Conèixer les necessitats de producte i de servei del nostre client per poder establir, amb els coneixements i l’experiència de l’empresa,un sistema de treball i </a:t>
            </a:r>
            <a:r>
              <a:rPr lang="ca-ES" sz="1200" dirty="0" smtClean="0">
                <a:solidFill>
                  <a:srgbClr val="000090"/>
                </a:solidFill>
                <a:latin typeface="Verdana" charset="0"/>
              </a:rPr>
              <a:t>control, personalitzat a cada Escola i Client, que </a:t>
            </a:r>
            <a:r>
              <a:rPr lang="ca-ES" sz="1200" dirty="0">
                <a:solidFill>
                  <a:srgbClr val="000090"/>
                </a:solidFill>
                <a:latin typeface="Verdana" charset="0"/>
              </a:rPr>
              <a:t>garanteixi l’èxit.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a-ES" sz="1200" dirty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a-ES" sz="1200" dirty="0">
                <a:solidFill>
                  <a:srgbClr val="000090"/>
                </a:solidFill>
                <a:latin typeface="Verdana" charset="0"/>
              </a:rPr>
              <a:t>Aconseguir la implicació i la participació de tots els col·laboradors i proveïdors per assolir així un servei satisfactori i </a:t>
            </a:r>
            <a:r>
              <a:rPr lang="ca-ES" sz="1200" dirty="0" smtClean="0">
                <a:solidFill>
                  <a:srgbClr val="000090"/>
                </a:solidFill>
                <a:latin typeface="Verdana" charset="0"/>
              </a:rPr>
              <a:t>eficaç, fet a mida dels nostres clients</a:t>
            </a:r>
            <a:r>
              <a:rPr lang="ca-ES" sz="1200" dirty="0" smtClean="0">
                <a:solidFill>
                  <a:srgbClr val="000090"/>
                </a:solidFill>
                <a:latin typeface="Verdana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ca-ES" sz="1200" dirty="0" smtClean="0">
              <a:solidFill>
                <a:srgbClr val="000090"/>
              </a:solidFill>
              <a:latin typeface="Verdana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a-ES" sz="1200" dirty="0" smtClean="0">
                <a:solidFill>
                  <a:srgbClr val="000090"/>
                </a:solidFill>
                <a:latin typeface="Verdana" charset="0"/>
              </a:rPr>
              <a:t>Elaborar un producte i donar el servei en base als requisits marcats pel client/usuari, els criteris dietètics corresponents i la normativa vigent.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a-ES" sz="1200" dirty="0" smtClean="0">
              <a:solidFill>
                <a:srgbClr val="000090"/>
              </a:solidFill>
              <a:latin typeface="Verdana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a-ES" sz="1200" dirty="0" smtClean="0">
                <a:solidFill>
                  <a:srgbClr val="000090"/>
                </a:solidFill>
                <a:latin typeface="Verdana" charset="0"/>
              </a:rPr>
              <a:t>Recolzar el sistema de qualitat en la prevenció i revisar-lo de forma periòdica per millorar-lo de forma constant.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a-ES" sz="1200" dirty="0" smtClean="0">
              <a:solidFill>
                <a:srgbClr val="000090"/>
              </a:solidFill>
              <a:latin typeface="Verdana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a-ES" sz="1200" dirty="0" smtClean="0">
                <a:solidFill>
                  <a:srgbClr val="000090"/>
                </a:solidFill>
                <a:latin typeface="Verdana" charset="0"/>
              </a:rPr>
              <a:t>La nostre qualitat assoleix uns objectius mesurables a partir de les dades obtingudes de la bona marxa del sistema.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a-ES" sz="1200" dirty="0" smtClean="0">
              <a:solidFill>
                <a:srgbClr val="000090"/>
              </a:solidFill>
              <a:latin typeface="Verdana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a-ES" sz="1200" dirty="0" smtClean="0">
                <a:solidFill>
                  <a:srgbClr val="000090"/>
                </a:solidFill>
                <a:latin typeface="Verdana" charset="0"/>
              </a:rPr>
              <a:t>L’avaluació periòdica d’aquest objectiu permet, entre altres coses, conèixer i assegurar la millora contínua de l’eficàcia del sistema com un dels interessos de l’empresa en benefici de tots els components de l’organització així com dels seus clients i usuaris.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a-ES" sz="1000" dirty="0">
              <a:solidFill>
                <a:srgbClr val="000090"/>
              </a:solidFill>
              <a:latin typeface="Verdan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19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447800"/>
            <a:ext cx="77724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6583363"/>
            <a:ext cx="929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91288"/>
            <a:ext cx="91440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15888"/>
            <a:ext cx="4038600" cy="1255712"/>
          </a:xfrm>
        </p:spPr>
        <p:txBody>
          <a:bodyPr/>
          <a:lstStyle/>
          <a:p>
            <a:pPr eaLnBrk="1" hangingPunct="1"/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ASPECTES</a:t>
            </a:r>
            <a:br>
              <a:rPr lang="ca-ES" sz="3600" b="1" u="sng">
                <a:solidFill>
                  <a:srgbClr val="800000"/>
                </a:solidFill>
                <a:latin typeface="Verdana" charset="0"/>
              </a:rPr>
            </a:br>
            <a:r>
              <a:rPr lang="ca-ES" sz="3600" b="1" u="sng">
                <a:solidFill>
                  <a:srgbClr val="800000"/>
                </a:solidFill>
                <a:latin typeface="Verdana" charset="0"/>
              </a:rPr>
              <a:t>EDUCATIUS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839200" cy="4648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	Considerem que el menjador no és només un servei que oferim a les Escoles i Famílies, sinó que també forma part de l’educació dels  Alumnes. Es per això que treballem tots els hàbits relacionats amb aquest àmbit: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a-ES" sz="1400" b="1" dirty="0" smtClean="0">
                <a:solidFill>
                  <a:srgbClr val="000090"/>
                </a:solidFill>
                <a:latin typeface="Verdana" charset="0"/>
              </a:rPr>
              <a:t>	</a:t>
            </a:r>
            <a:r>
              <a:rPr lang="ca-ES" sz="1400" b="1" dirty="0" smtClean="0">
                <a:solidFill>
                  <a:srgbClr val="800000"/>
                </a:solidFill>
                <a:latin typeface="Verdana" charset="0"/>
              </a:rPr>
              <a:t>Hàbits alimentaris,higiènics i socials, adequats a les diferents edats.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a-ES" sz="1400" b="1" dirty="0" smtClean="0">
              <a:solidFill>
                <a:srgbClr val="800000"/>
              </a:solidFill>
              <a:latin typeface="Verdana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Promocionar </a:t>
            </a: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els hàbits, com per </a:t>
            </a: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exemple: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Tenir </a:t>
            </a: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una actitud educada cap a les persones del servei del </a:t>
            </a: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menjador.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Dominar els gestos, la veu i en general el propi cos, per garantir la urbanitat </a:t>
            </a: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adequada en l’acte alimentari; masticació, ritme, ordre i </a:t>
            </a: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proporció </a:t>
            </a: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en els </a:t>
            </a: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trossos </a:t>
            </a: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d’aliments.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Rentar-se les </a:t>
            </a: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mans.</a:t>
            </a:r>
            <a:endParaRPr lang="ca-ES" sz="1400" dirty="0">
              <a:solidFill>
                <a:srgbClr val="000090"/>
              </a:solidFill>
              <a:latin typeface="Verdana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Utilitzar </a:t>
            </a: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el raspall de </a:t>
            </a: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dents.</a:t>
            </a:r>
            <a:endParaRPr lang="ca-ES" sz="1400" dirty="0">
              <a:solidFill>
                <a:srgbClr val="000090"/>
              </a:solidFill>
              <a:latin typeface="Verdana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Col·laborar </a:t>
            </a: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en la facilitat i eficàcia del servei.</a:t>
            </a:r>
          </a:p>
          <a:p>
            <a:pPr marL="609600" indent="-609600" algn="just" eaLnBrk="1" hangingPunct="1">
              <a:lnSpc>
                <a:spcPct val="80000"/>
              </a:lnSpc>
              <a:buFont typeface="Arial" charset="0"/>
              <a:buNone/>
            </a:pPr>
            <a:endParaRPr lang="ca-ES" sz="1400" dirty="0">
              <a:solidFill>
                <a:srgbClr val="000090"/>
              </a:solidFill>
              <a:latin typeface="Verdana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Promoure diferents habilitats com: 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L’ús efectiu i específic del </a:t>
            </a: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coberts.</a:t>
            </a:r>
            <a:endParaRPr lang="ca-ES" sz="1400" dirty="0">
              <a:solidFill>
                <a:srgbClr val="000090"/>
              </a:solidFill>
              <a:latin typeface="Verdana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El </a:t>
            </a: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plaer del coneixement dels aliments.</a:t>
            </a:r>
            <a:endParaRPr lang="ca-ES" sz="1400" dirty="0">
              <a:solidFill>
                <a:srgbClr val="000090"/>
              </a:solidFill>
              <a:latin typeface="Verdana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El descobriment del </a:t>
            </a: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gust per menjar </a:t>
            </a: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i beure.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El reconeixement de les diferents formes de preparar la cuina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mediterrània.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Organitzar </a:t>
            </a: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el temps </a:t>
            </a: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com un </a:t>
            </a: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espai educatiu d’activitats </a:t>
            </a:r>
            <a:r>
              <a:rPr lang="ca-ES" sz="1400" dirty="0" smtClean="0">
                <a:solidFill>
                  <a:srgbClr val="000090"/>
                </a:solidFill>
                <a:latin typeface="Verdana" charset="0"/>
              </a:rPr>
              <a:t>no derivades </a:t>
            </a:r>
            <a:r>
              <a:rPr lang="ca-ES" sz="1400" dirty="0">
                <a:solidFill>
                  <a:srgbClr val="000090"/>
                </a:solidFill>
                <a:latin typeface="Verdana" charset="0"/>
              </a:rPr>
              <a:t>de les pròpies obligacions escolars.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19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422400"/>
            <a:ext cx="77724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6583363"/>
            <a:ext cx="929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91288"/>
            <a:ext cx="91440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pPr eaLnBrk="1" hangingPunct="1"/>
            <a:r>
              <a:rPr lang="ca-ES" sz="3600" b="1" u="sng" dirty="0" smtClean="0">
                <a:solidFill>
                  <a:srgbClr val="800000"/>
                </a:solidFill>
                <a:latin typeface="Verdana" charset="0"/>
              </a:rPr>
              <a:t>SERVEI DE</a:t>
            </a:r>
            <a:br>
              <a:rPr lang="ca-ES" sz="3600" b="1" u="sng" dirty="0" smtClean="0">
                <a:solidFill>
                  <a:srgbClr val="800000"/>
                </a:solidFill>
                <a:latin typeface="Verdana" charset="0"/>
              </a:rPr>
            </a:br>
            <a:r>
              <a:rPr lang="ca-ES" sz="3600" b="1" u="sng" dirty="0" smtClean="0">
                <a:solidFill>
                  <a:srgbClr val="800000"/>
                </a:solidFill>
                <a:latin typeface="Verdana" charset="0"/>
              </a:rPr>
              <a:t> MENJADOR</a:t>
            </a:r>
            <a:endParaRPr lang="ca-ES" sz="3600" b="1" u="sng" dirty="0">
              <a:solidFill>
                <a:srgbClr val="800000"/>
              </a:solidFill>
              <a:latin typeface="Verdana" charset="0"/>
            </a:endParaRPr>
          </a:p>
        </p:txBody>
      </p:sp>
      <p:sp>
        <p:nvSpPr>
          <p:cNvPr id="225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44958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Proporcionem un servei integral durant el temps del migdia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, amb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una organització que garanteix una alimentació sana i equilibrada i un descans actiu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, donant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, d’aquesta manera, continuïtat a l’acció educativa de cada escola en matèria </a:t>
            </a:r>
            <a:r>
              <a:rPr lang="ca-ES" sz="1800" dirty="0" err="1">
                <a:solidFill>
                  <a:srgbClr val="000090"/>
                </a:solidFill>
                <a:latin typeface="Verdana" charset="0"/>
              </a:rPr>
              <a:t>nutricional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 i d’adquisició de bons hàbits higiènics i alimentaris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Hi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ha </a:t>
            </a:r>
            <a:r>
              <a:rPr lang="ca-ES" sz="1800" b="1" u="sng" dirty="0">
                <a:solidFill>
                  <a:srgbClr val="000090"/>
                </a:solidFill>
                <a:latin typeface="Verdana" charset="0"/>
              </a:rPr>
              <a:t>sempre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 una persona responsable del servei. </a:t>
            </a:r>
            <a:endParaRPr lang="ca-ES" sz="1800" dirty="0" smtClean="0">
              <a:solidFill>
                <a:srgbClr val="000090"/>
              </a:solidFill>
              <a:latin typeface="Verdana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ca-ES" sz="1800" dirty="0">
              <a:solidFill>
                <a:srgbClr val="000090"/>
              </a:solidFill>
              <a:latin typeface="Verdana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a-ES" sz="1800" b="1" dirty="0" err="1">
                <a:solidFill>
                  <a:srgbClr val="000090"/>
                </a:solidFill>
                <a:latin typeface="Verdana" charset="0"/>
              </a:rPr>
              <a:t>aM</a:t>
            </a:r>
            <a:r>
              <a:rPr lang="ca-ES" sz="18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1800" b="1" dirty="0" err="1">
                <a:solidFill>
                  <a:srgbClr val="000090"/>
                </a:solidFill>
                <a:latin typeface="Verdana" charset="0"/>
              </a:rPr>
              <a:t>catering</a:t>
            </a:r>
            <a:r>
              <a:rPr lang="ca-ES" sz="1800" b="1" dirty="0">
                <a:solidFill>
                  <a:srgbClr val="000090"/>
                </a:solidFill>
                <a:latin typeface="Verdana" charset="0"/>
              </a:rPr>
              <a:t>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, pel que fa al servei de monitors de menjador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, entén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que l’educació dels alumnes és una responsabilitat compartida amb els centres escolars, i ofereix un servei d’atenció i vigilància dels 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nadons i nens,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així com el desenvolupament d’un programa educatiu amb </a:t>
            </a:r>
            <a:r>
              <a:rPr lang="ca-ES" sz="1800" dirty="0" err="1">
                <a:solidFill>
                  <a:srgbClr val="000090"/>
                </a:solidFill>
                <a:latin typeface="Verdana" charset="0"/>
              </a:rPr>
              <a:t>l´objectiu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 d’ensenyar bons hàbits alimentaris i higiènics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ca-ES" sz="1800" dirty="0">
              <a:solidFill>
                <a:srgbClr val="000090"/>
              </a:solidFill>
              <a:latin typeface="Verdana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a-ES" sz="1800" b="1" dirty="0">
                <a:solidFill>
                  <a:srgbClr val="800000"/>
                </a:solidFill>
                <a:latin typeface="Verdana" charset="0"/>
              </a:rPr>
              <a:t>COMPORTAMENT I EDUCACIÓ A LA TAULA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Es  tracta, 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formar en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la cultura de l’educació: com entrar al menjador, com seure a la taula, com menjar, to de veu, i tot un seguit de comportaments necessaris perquè l’alumne pugui saber com comportar-se en qualsevol lloc.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19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422400"/>
            <a:ext cx="77724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6583363"/>
            <a:ext cx="9296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91288"/>
            <a:ext cx="91440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620688"/>
            <a:ext cx="4191000" cy="725760"/>
          </a:xfrm>
        </p:spPr>
        <p:txBody>
          <a:bodyPr/>
          <a:lstStyle/>
          <a:p>
            <a:pPr eaLnBrk="1" hangingPunct="1"/>
            <a:r>
              <a:rPr lang="ca-ES" sz="3600" b="1" u="sng" dirty="0" smtClean="0">
                <a:solidFill>
                  <a:srgbClr val="800000"/>
                </a:solidFill>
                <a:latin typeface="Verdana" charset="0"/>
              </a:rPr>
              <a:t>SERVEI DE MENJADOR</a:t>
            </a:r>
            <a:endParaRPr lang="ca-ES" sz="3600" b="1" u="sng" dirty="0">
              <a:solidFill>
                <a:srgbClr val="800000"/>
              </a:solidFill>
              <a:latin typeface="Verdana" charset="0"/>
            </a:endParaRPr>
          </a:p>
        </p:txBody>
      </p:sp>
      <p:sp>
        <p:nvSpPr>
          <p:cNvPr id="23559" name="Rectangle 3"/>
          <p:cNvSpPr>
            <a:spLocks noGrp="1" noChangeArrowheads="1"/>
          </p:cNvSpPr>
          <p:nvPr>
            <p:ph idx="1"/>
          </p:nvPr>
        </p:nvSpPr>
        <p:spPr>
          <a:xfrm>
            <a:off x="407988" y="1556792"/>
            <a:ext cx="8659812" cy="476780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a-ES" sz="2000" dirty="0">
              <a:solidFill>
                <a:srgbClr val="000090"/>
              </a:solidFill>
              <a:latin typeface="Verdana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a-ES" sz="1800" b="1" dirty="0">
                <a:solidFill>
                  <a:srgbClr val="800000"/>
                </a:solidFill>
                <a:latin typeface="Verdana" charset="0"/>
              </a:rPr>
              <a:t>EL MENJAR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Cal informar i fer 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arribar a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les famílies (pares i fills) el menjar, les dietes, els valors </a:t>
            </a:r>
            <a:r>
              <a:rPr lang="ca-ES" sz="1800" dirty="0" err="1">
                <a:solidFill>
                  <a:srgbClr val="000090"/>
                </a:solidFill>
                <a:latin typeface="Verdana" charset="0"/>
              </a:rPr>
              <a:t>nutricionals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...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Aportant 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e </a:t>
            </a:r>
            <a:r>
              <a:rPr lang="ca-ES" sz="1800" dirty="0" err="1" smtClean="0">
                <a:solidFill>
                  <a:srgbClr val="000090"/>
                </a:solidFill>
                <a:latin typeface="Verdana" charset="0"/>
              </a:rPr>
              <a:t>informan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 dels menús saludables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i ensenyant com menjar, el nostres fills tindran tota la informació necessària per poder afrontar la seva alimentació i la seva salut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endParaRPr lang="ca-ES" sz="1800" dirty="0">
              <a:solidFill>
                <a:srgbClr val="000090"/>
              </a:solidFill>
              <a:latin typeface="Verdana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a-ES" sz="1800" b="1" dirty="0">
                <a:solidFill>
                  <a:srgbClr val="800000"/>
                </a:solidFill>
                <a:latin typeface="Verdana" charset="0"/>
              </a:rPr>
              <a:t>EL PATI 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a-ES" sz="1800" dirty="0" err="1">
                <a:solidFill>
                  <a:srgbClr val="000090"/>
                </a:solidFill>
                <a:latin typeface="Verdana" charset="0"/>
              </a:rPr>
              <a:t>L´estona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 d’esbarjo és també part important en 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l’educació i vida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dels nostres fills. Es per aquest motiu que l’estona de “menjador escolar” implica el fet de dirigir aquesta estona amb petits tallers de curta durada (setmanal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, quinzenal, mensual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), tant pensant en el joc i en la diversió, com en l’aprenentatge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endParaRPr lang="ca-ES" sz="1800" dirty="0">
              <a:solidFill>
                <a:srgbClr val="000090"/>
              </a:solidFill>
              <a:latin typeface="Verdana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a-ES" sz="1800" b="1" dirty="0">
                <a:solidFill>
                  <a:srgbClr val="800000"/>
                </a:solidFill>
                <a:latin typeface="Verdana" charset="0"/>
              </a:rPr>
              <a:t>L’EDUCADOR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Ell és el 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responsable de fer arribar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tota aquesta informació. Estarà sempre amb el mateix </a:t>
            </a:r>
            <a:r>
              <a:rPr lang="ca-ES" sz="1800" dirty="0" smtClean="0">
                <a:solidFill>
                  <a:srgbClr val="000090"/>
                </a:solidFill>
                <a:latin typeface="Verdana" charset="0"/>
              </a:rPr>
              <a:t>grup, </a:t>
            </a:r>
            <a:r>
              <a:rPr lang="ca-ES" sz="1800" dirty="0">
                <a:solidFill>
                  <a:srgbClr val="000090"/>
                </a:solidFill>
                <a:latin typeface="Verdana" charset="0"/>
              </a:rPr>
              <a:t>de manera que pugui arribar a conèixer al nen i així poder establir una relació de major coneixença.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4027</TotalTime>
  <Words>1620</Words>
  <Application>Microsoft Office PowerPoint</Application>
  <PresentationFormat>Presentación en pantalla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SERVEIS A COL.LECTIVITATS</vt:lpstr>
      <vt:lpstr>FILOSOFIA DE L’EMPRESA</vt:lpstr>
      <vt:lpstr>PRINCIPIS GENERALS</vt:lpstr>
      <vt:lpstr>CRITERIS ALIMENTARIS</vt:lpstr>
      <vt:lpstr>QUALITAT DEL SERVEI</vt:lpstr>
      <vt:lpstr>ASPECTES EDUCATIUS</vt:lpstr>
      <vt:lpstr>SERVEI DE  MENJADOR</vt:lpstr>
      <vt:lpstr>SERVEI DE MENJADOR</vt:lpstr>
      <vt:lpstr>PROGRAMACIÓ DE MENÚS</vt:lpstr>
      <vt:lpstr>MANUAL HIGIÈNIC</vt:lpstr>
      <vt:lpstr>DEPARTAMENT DE QUALITAT</vt:lpstr>
      <vt:lpstr>APORTACIÓ  DE MILLORES</vt:lpstr>
      <vt:lpstr>SERVEI DE COORDINACIÓ</vt:lpstr>
      <vt:lpstr>IMATGE DE L’EMPRESA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SERVEIS A COLECTIVIDATATS</dc:title>
  <dc:creator>Arimany Catering</dc:creator>
  <cp:lastModifiedBy>amcatering3000</cp:lastModifiedBy>
  <cp:revision>192</cp:revision>
  <dcterms:created xsi:type="dcterms:W3CDTF">2012-02-16T10:51:23Z</dcterms:created>
  <dcterms:modified xsi:type="dcterms:W3CDTF">2013-04-05T13:22:56Z</dcterms:modified>
</cp:coreProperties>
</file>